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06484BB-FBC4-4B18-A284-7733EA687BD7}">
  <a:tblStyle styleId="{706484BB-FBC4-4B18-A284-7733EA687BD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e78ef4dd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e78ef4dd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e78ef4dd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e78ef4dd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e78ef4dd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e78ef4dd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 stands for visible light; it is a very small portion of the larger spectrum.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e78ef4ddf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e78ef4ddf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 stands for visible light; it is a very small portion of the larger spectrum.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e78ef4ddf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e78ef4ddf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 = Kinetic Energy (motion)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 = Potential Energy (stored)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 = Thermal Energy (motion of molecules)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 stands for visible light; it is a very small portion of the larger spectrum.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e7cdf4e7d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e7cdf4e7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e7cdf4e7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e7cdf4e7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e7cdf4e7d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e7cdf4e7d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Multiwavelength Astronomy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Energies of the Electromagnetic Spectrum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0" y="120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{706484BB-FBC4-4B18-A284-7733EA687BD7}</a:tableStyleId>
              </a:tblPr>
              <a:tblGrid>
                <a:gridCol w="304800"/>
                <a:gridCol w="3048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76200"/>
                <a:gridCol w="76200"/>
                <a:gridCol w="76200"/>
                <a:gridCol w="762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-1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 Scale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411600"/>
            <a:ext cx="3193500" cy="124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Normally, we would create a scale like the one above, and we’d call it a </a:t>
            </a:r>
            <a:r>
              <a:rPr i="1" lang="en" sz="1600"/>
              <a:t>linear</a:t>
            </a:r>
            <a:r>
              <a:rPr lang="en" sz="1600"/>
              <a:t> scale.</a:t>
            </a:r>
            <a:endParaRPr sz="160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2571750"/>
            <a:ext cx="3193500" cy="16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But, in this case, our scale is </a:t>
            </a:r>
            <a:r>
              <a:rPr i="1" lang="en" sz="1600"/>
              <a:t>logarithmic</a:t>
            </a:r>
            <a:r>
              <a:rPr lang="en" sz="1600"/>
              <a:t>. That means that the number states the order of magnitude.  We write the numbers using scientific notation.</a:t>
            </a:r>
            <a:endParaRPr sz="1600"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4267200" y="1411600"/>
            <a:ext cx="2808000" cy="4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Some examples ...</a:t>
            </a:r>
            <a:endParaRPr sz="1600"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4343400" y="2032300"/>
            <a:ext cx="4343400" cy="4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10</a:t>
            </a:r>
            <a:r>
              <a:rPr baseline="30000" lang="en" sz="1600"/>
              <a:t>-14</a:t>
            </a:r>
            <a:r>
              <a:rPr lang="en" sz="1600"/>
              <a:t> = 0.00000000000001</a:t>
            </a:r>
            <a:endParaRPr sz="1600"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4343400" y="2444575"/>
            <a:ext cx="4343400" cy="4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10</a:t>
            </a:r>
            <a:r>
              <a:rPr baseline="30000" lang="en" sz="1600"/>
              <a:t>-1</a:t>
            </a:r>
            <a:r>
              <a:rPr lang="en" sz="1600"/>
              <a:t> = 0.1</a:t>
            </a:r>
            <a:endParaRPr sz="1600"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4343400" y="2856850"/>
            <a:ext cx="4343400" cy="4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10</a:t>
            </a:r>
            <a:r>
              <a:rPr baseline="30000" lang="en" sz="1600"/>
              <a:t>0</a:t>
            </a:r>
            <a:r>
              <a:rPr lang="en" sz="1600"/>
              <a:t> = 1</a:t>
            </a:r>
            <a:endParaRPr sz="1600"/>
          </a:p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4343400" y="3264550"/>
            <a:ext cx="4343400" cy="4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10</a:t>
            </a:r>
            <a:r>
              <a:rPr baseline="30000" lang="en" sz="1600"/>
              <a:t>2</a:t>
            </a:r>
            <a:r>
              <a:rPr lang="en" sz="1600"/>
              <a:t> = 100</a:t>
            </a:r>
            <a:endParaRPr sz="1600"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4343400" y="3681400"/>
            <a:ext cx="4343400" cy="4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10</a:t>
            </a:r>
            <a:r>
              <a:rPr baseline="30000" lang="en" sz="1600"/>
              <a:t>14</a:t>
            </a:r>
            <a:r>
              <a:rPr lang="en" sz="1600"/>
              <a:t> = 100,000,000,000,000</a:t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Google Shape;74;p15"/>
          <p:cNvGraphicFramePr/>
          <p:nvPr/>
        </p:nvGraphicFramePr>
        <p:xfrm>
          <a:off x="0" y="120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{706484BB-FBC4-4B18-A284-7733EA687BD7}</a:tableStyleId>
              </a:tblPr>
              <a:tblGrid>
                <a:gridCol w="304800"/>
                <a:gridCol w="3048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76200"/>
                <a:gridCol w="76200"/>
                <a:gridCol w="76200"/>
                <a:gridCol w="762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µ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eV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Shortcuts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710900"/>
            <a:ext cx="3088500" cy="15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Writing out the number of zeros would take a long time. While scientific notation is a shortcut, sometimes scientists take another shortcut.</a:t>
            </a:r>
            <a:endParaRPr sz="1600"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3216050"/>
            <a:ext cx="3088500" cy="127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This additional shortcut is known as scientific prefixes. Those are the letters we see above.</a:t>
            </a:r>
            <a:endParaRPr sz="1600"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962400" y="1710900"/>
            <a:ext cx="3088500" cy="23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0 is the base unit - it’s what we are scaling up/down from.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There is no prefix, but just the unit of measurement. In this case, energies are reported in electron volts, which we write as eV.</a:t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Google Shape;83;p16"/>
          <p:cNvGraphicFramePr/>
          <p:nvPr/>
        </p:nvGraphicFramePr>
        <p:xfrm>
          <a:off x="0" y="120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{706484BB-FBC4-4B18-A284-7733EA687BD7}</a:tableStyleId>
              </a:tblPr>
              <a:tblGrid>
                <a:gridCol w="304800"/>
                <a:gridCol w="3048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76200"/>
                <a:gridCol w="76200"/>
                <a:gridCol w="76200"/>
                <a:gridCol w="762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µ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eV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 gridSpan="16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Radio Waves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Microwaves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6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Infrared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Ultraviolet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X-Rays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gridSpan="1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Gamma Rays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Spectrum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938275"/>
            <a:ext cx="28080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Here is the spectrum, in terms of increasing energy.</a:t>
            </a:r>
            <a:endParaRPr sz="1600"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94675" y="3127325"/>
            <a:ext cx="33459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What observations can you make?</a:t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Google Shape;91;p17"/>
          <p:cNvGraphicFramePr/>
          <p:nvPr/>
        </p:nvGraphicFramePr>
        <p:xfrm>
          <a:off x="0" y="120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{706484BB-FBC4-4B18-A284-7733EA687BD7}</a:tableStyleId>
              </a:tblPr>
              <a:tblGrid>
                <a:gridCol w="304800"/>
                <a:gridCol w="3048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76200"/>
                <a:gridCol w="76200"/>
                <a:gridCol w="76200"/>
                <a:gridCol w="762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µ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eV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 gridSpan="16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Radio Waves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Microwaves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6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Infrared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Ultraviolet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X-Rays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gridSpan="1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Gamma Rays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19075">
                <a:tc gridSpan="5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19075"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ELF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VLF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LF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MF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VHF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UHF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SHF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EHF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FIR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MIR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NIR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UV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EUV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Soft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Hard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1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19075">
                <a:tc gridSpan="37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LE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HE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VHE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UHE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92" name="Google Shape;92;p17"/>
          <p:cNvSpPr txBox="1"/>
          <p:nvPr>
            <p:ph type="title"/>
          </p:nvPr>
        </p:nvSpPr>
        <p:spPr>
          <a:xfrm>
            <a:off x="311700" y="555600"/>
            <a:ext cx="35757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Detailed Spectrum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311700" y="2571750"/>
            <a:ext cx="2808000" cy="68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Here is the spectrum, in terms of increasing energy.</a:t>
            </a:r>
            <a:endParaRPr sz="1600"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3259350"/>
            <a:ext cx="2808000" cy="120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Because some of the energy ranges are quite large, we can further subdivide the portions of the spectrum.</a:t>
            </a:r>
            <a:endParaRPr sz="1600"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3091800" y="2664700"/>
            <a:ext cx="2960400" cy="201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ELF = Extremely low frequency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VLF = Very low frequency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LF = Low frequency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MF = Medium frequency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HF = High frequency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VHF = Very high frequency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UHF = Ultra high frequency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SHF = Super high frequency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EHF = Extremely high frequency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6080100" y="2503650"/>
            <a:ext cx="29604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FIR = Far Infrared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MIR = Mid Infrared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NIR = Near Infrared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6080100" y="3259350"/>
            <a:ext cx="2960400" cy="54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UV = Ultraviolet (A, B, C)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EUV = Extreme Ultraviolet</a:t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6080100" y="3805050"/>
            <a:ext cx="2960400" cy="95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LE = Low energy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HE = High energy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VHE = Very high energy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UHE = Ultra high energy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18"/>
          <p:cNvGraphicFramePr/>
          <p:nvPr/>
        </p:nvGraphicFramePr>
        <p:xfrm>
          <a:off x="0" y="120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{706484BB-FBC4-4B18-A284-7733EA687BD7}</a:tableStyleId>
              </a:tblPr>
              <a:tblGrid>
                <a:gridCol w="304800"/>
                <a:gridCol w="3048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152400"/>
                <a:gridCol w="76200"/>
                <a:gridCol w="76200"/>
                <a:gridCol w="76200"/>
                <a:gridCol w="762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152400"/>
                <a:gridCol w="152400"/>
                <a:gridCol w="152400"/>
                <a:gridCol w="1524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  <a:gridCol w="304800"/>
                <a:gridCol w="152400"/>
                <a:gridCol w="152400"/>
                <a:gridCol w="3048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-1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6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7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8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9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10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11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12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13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14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10</a:t>
                      </a:r>
                      <a:r>
                        <a:rPr baseline="30000" lang="en" sz="900"/>
                        <a:t>15</a:t>
                      </a:r>
                      <a:endParaRPr baseline="30000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µ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eV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 gridSpan="16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Radio Waves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Microwaves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6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Infrared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V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Ultraviolet</a:t>
                      </a:r>
                      <a:endParaRPr sz="8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X-Rays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gridSpan="1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Gamma Rays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19075">
                <a:tc gridSpan="5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19075"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ELF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VLF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LF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MF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VHF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UHF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SHF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EHF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FIR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MIR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NIR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99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UV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EUV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FF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Soft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Hard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1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F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19075">
                <a:tc gridSpan="37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gridSpan="5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LE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HE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4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VHE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UHE</a:t>
                      </a:r>
                      <a:endParaRPr sz="7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00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04" name="Google Shape;104;p18"/>
          <p:cNvSpPr txBox="1"/>
          <p:nvPr>
            <p:ph type="title"/>
          </p:nvPr>
        </p:nvSpPr>
        <p:spPr>
          <a:xfrm>
            <a:off x="311700" y="555600"/>
            <a:ext cx="35757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Energy Spectrum</a:t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196800" y="3946800"/>
            <a:ext cx="2089200" cy="101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Just how energetic are these energies?</a:t>
            </a:r>
            <a:endParaRPr sz="1600"/>
          </a:p>
        </p:txBody>
      </p:sp>
      <p:sp>
        <p:nvSpPr>
          <p:cNvPr id="106" name="Google Shape;106;p18"/>
          <p:cNvSpPr txBox="1"/>
          <p:nvPr>
            <p:ph idx="1" type="body"/>
          </p:nvPr>
        </p:nvSpPr>
        <p:spPr>
          <a:xfrm rot="5400000">
            <a:off x="6996375" y="3682350"/>
            <a:ext cx="2158800" cy="3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KE of flying mosquito</a:t>
            </a:r>
            <a:endParaRPr sz="1400"/>
          </a:p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 rot="5400000">
            <a:off x="6073875" y="3660450"/>
            <a:ext cx="2299800" cy="57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PE of grain of sand sitting on a piece of paper</a:t>
            </a:r>
            <a:endParaRPr sz="1400"/>
          </a:p>
        </p:txBody>
      </p:sp>
      <p:sp>
        <p:nvSpPr>
          <p:cNvPr id="108" name="Google Shape;108;p18"/>
          <p:cNvSpPr txBox="1"/>
          <p:nvPr>
            <p:ph idx="1" type="body"/>
          </p:nvPr>
        </p:nvSpPr>
        <p:spPr>
          <a:xfrm rot="5400000">
            <a:off x="4897300" y="3589950"/>
            <a:ext cx="2299800" cy="57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Sound energy of 1 second whisper (on eardrum)</a:t>
            </a:r>
            <a:endParaRPr sz="1400"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 rot="5400000">
            <a:off x="4364525" y="3801450"/>
            <a:ext cx="2413500" cy="2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KE of human red blood cell</a:t>
            </a:r>
            <a:endParaRPr sz="1400"/>
          </a:p>
        </p:txBody>
      </p:sp>
      <p:sp>
        <p:nvSpPr>
          <p:cNvPr id="110" name="Google Shape;110;p18"/>
          <p:cNvSpPr txBox="1"/>
          <p:nvPr>
            <p:ph idx="1" type="body"/>
          </p:nvPr>
        </p:nvSpPr>
        <p:spPr>
          <a:xfrm rot="5400000">
            <a:off x="2628525" y="3776400"/>
            <a:ext cx="2413500" cy="3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TE of Room Temperature</a:t>
            </a:r>
            <a:endParaRPr sz="1400"/>
          </a:p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 rot="5400000">
            <a:off x="2024400" y="3676350"/>
            <a:ext cx="2413500" cy="5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TE of Cosmic Microwave Background</a:t>
            </a:r>
            <a:endParaRPr sz="1400"/>
          </a:p>
        </p:txBody>
      </p:sp>
      <p:sp>
        <p:nvSpPr>
          <p:cNvPr id="112" name="Google Shape;112;p18"/>
          <p:cNvSpPr/>
          <p:nvPr/>
        </p:nvSpPr>
        <p:spPr>
          <a:xfrm>
            <a:off x="3052175" y="1122475"/>
            <a:ext cx="303300" cy="573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/>
          <p:nvPr/>
        </p:nvSpPr>
        <p:spPr>
          <a:xfrm>
            <a:off x="3657475" y="1122475"/>
            <a:ext cx="303300" cy="573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8"/>
          <p:cNvSpPr/>
          <p:nvPr/>
        </p:nvSpPr>
        <p:spPr>
          <a:xfrm>
            <a:off x="5488150" y="1089150"/>
            <a:ext cx="303300" cy="573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8"/>
          <p:cNvSpPr/>
          <p:nvPr/>
        </p:nvSpPr>
        <p:spPr>
          <a:xfrm>
            <a:off x="5790788" y="1089150"/>
            <a:ext cx="303300" cy="573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"/>
          <p:cNvSpPr/>
          <p:nvPr/>
        </p:nvSpPr>
        <p:spPr>
          <a:xfrm>
            <a:off x="7010400" y="1089150"/>
            <a:ext cx="303300" cy="573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/>
          <p:nvPr/>
        </p:nvSpPr>
        <p:spPr>
          <a:xfrm>
            <a:off x="7924125" y="1089150"/>
            <a:ext cx="303300" cy="573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8" name="Google Shape;118;p18"/>
          <p:cNvCxnSpPr>
            <a:stCxn id="112" idx="4"/>
            <a:endCxn id="111" idx="1"/>
          </p:cNvCxnSpPr>
          <p:nvPr/>
        </p:nvCxnSpPr>
        <p:spPr>
          <a:xfrm>
            <a:off x="3203825" y="1696375"/>
            <a:ext cx="27300" cy="10473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8"/>
          <p:cNvCxnSpPr>
            <a:stCxn id="113" idx="4"/>
            <a:endCxn id="110" idx="1"/>
          </p:cNvCxnSpPr>
          <p:nvPr/>
        </p:nvCxnSpPr>
        <p:spPr>
          <a:xfrm>
            <a:off x="3809125" y="1696375"/>
            <a:ext cx="26100" cy="10473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8"/>
          <p:cNvCxnSpPr>
            <a:stCxn id="114" idx="4"/>
            <a:endCxn id="109" idx="1"/>
          </p:cNvCxnSpPr>
          <p:nvPr/>
        </p:nvCxnSpPr>
        <p:spPr>
          <a:xfrm flipH="1">
            <a:off x="5571400" y="1663050"/>
            <a:ext cx="68400" cy="1067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8"/>
          <p:cNvCxnSpPr>
            <a:stCxn id="115" idx="4"/>
            <a:endCxn id="108" idx="1"/>
          </p:cNvCxnSpPr>
          <p:nvPr/>
        </p:nvCxnSpPr>
        <p:spPr>
          <a:xfrm>
            <a:off x="5942438" y="1663050"/>
            <a:ext cx="104700" cy="10671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8"/>
          <p:cNvCxnSpPr>
            <a:stCxn id="116" idx="4"/>
            <a:endCxn id="107" idx="1"/>
          </p:cNvCxnSpPr>
          <p:nvPr/>
        </p:nvCxnSpPr>
        <p:spPr>
          <a:xfrm>
            <a:off x="7162050" y="1663050"/>
            <a:ext cx="61800" cy="11376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8"/>
          <p:cNvCxnSpPr>
            <a:stCxn id="117" idx="4"/>
            <a:endCxn id="106" idx="1"/>
          </p:cNvCxnSpPr>
          <p:nvPr/>
        </p:nvCxnSpPr>
        <p:spPr>
          <a:xfrm>
            <a:off x="8075775" y="1663050"/>
            <a:ext cx="0" cy="11376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4" name="Google Shape;124;p18"/>
          <p:cNvSpPr txBox="1"/>
          <p:nvPr>
            <p:ph idx="1" type="body"/>
          </p:nvPr>
        </p:nvSpPr>
        <p:spPr>
          <a:xfrm rot="5400000">
            <a:off x="3543863" y="3776400"/>
            <a:ext cx="2413500" cy="3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TE of Neutron Star</a:t>
            </a:r>
            <a:endParaRPr sz="1400"/>
          </a:p>
        </p:txBody>
      </p:sp>
      <p:sp>
        <p:nvSpPr>
          <p:cNvPr id="125" name="Google Shape;125;p18"/>
          <p:cNvSpPr/>
          <p:nvPr/>
        </p:nvSpPr>
        <p:spPr>
          <a:xfrm>
            <a:off x="4572800" y="1122475"/>
            <a:ext cx="303300" cy="5739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6" name="Google Shape;126;p18"/>
          <p:cNvCxnSpPr>
            <a:stCxn id="125" idx="4"/>
            <a:endCxn id="124" idx="1"/>
          </p:cNvCxnSpPr>
          <p:nvPr/>
        </p:nvCxnSpPr>
        <p:spPr>
          <a:xfrm>
            <a:off x="4724450" y="1696375"/>
            <a:ext cx="26100" cy="10473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Energy Comparisons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311700" y="555600"/>
            <a:ext cx="3510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Energy Comparisons</a:t>
            </a:r>
            <a:endParaRPr/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311700" y="1389600"/>
            <a:ext cx="2936700" cy="4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1 Tev = KE of Flying Mosquito</a:t>
            </a:r>
            <a:endParaRPr sz="1600"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311700" y="1875900"/>
            <a:ext cx="32184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How does this compare to a small particle … say an electron?</a:t>
            </a:r>
            <a:endParaRPr sz="1600"/>
          </a:p>
        </p:txBody>
      </p:sp>
      <p:sp>
        <p:nvSpPr>
          <p:cNvPr id="139" name="Google Shape;139;p20"/>
          <p:cNvSpPr txBox="1"/>
          <p:nvPr>
            <p:ph idx="1" type="body"/>
          </p:nvPr>
        </p:nvSpPr>
        <p:spPr>
          <a:xfrm>
            <a:off x="311700" y="2571750"/>
            <a:ext cx="2936700" cy="10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mass</a:t>
            </a:r>
            <a:r>
              <a:rPr baseline="-25000" lang="en" sz="1600"/>
              <a:t>mosquito</a:t>
            </a:r>
            <a:r>
              <a:rPr lang="en" sz="1600"/>
              <a:t> = 2.5 x 10</a:t>
            </a:r>
            <a:r>
              <a:rPr baseline="30000" lang="en" sz="1600"/>
              <a:t>6</a:t>
            </a:r>
            <a:r>
              <a:rPr lang="en" sz="1600"/>
              <a:t> kg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m</a:t>
            </a:r>
            <a:r>
              <a:rPr lang="en" sz="1600"/>
              <a:t>ass</a:t>
            </a:r>
            <a:r>
              <a:rPr baseline="-25000" lang="en" sz="1600"/>
              <a:t>electron</a:t>
            </a:r>
            <a:r>
              <a:rPr lang="en" sz="1600"/>
              <a:t> = 9.1 x 10</a:t>
            </a:r>
            <a:r>
              <a:rPr baseline="30000" lang="en" sz="1600"/>
              <a:t>-31</a:t>
            </a:r>
            <a:r>
              <a:rPr lang="en" sz="1600"/>
              <a:t> kg</a:t>
            </a:r>
            <a:endParaRPr sz="1600"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4708825" y="1311300"/>
            <a:ext cx="4148700" cy="4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m</a:t>
            </a:r>
            <a:r>
              <a:rPr baseline="-25000" lang="en" sz="1600"/>
              <a:t>m</a:t>
            </a:r>
            <a:r>
              <a:rPr lang="en" sz="1600"/>
              <a:t>v</a:t>
            </a:r>
            <a:r>
              <a:rPr baseline="30000" lang="en" sz="1600"/>
              <a:t>2</a:t>
            </a:r>
            <a:r>
              <a:rPr baseline="-25000" lang="en" sz="1600"/>
              <a:t>m </a:t>
            </a:r>
            <a:r>
              <a:rPr lang="en" sz="1600"/>
              <a:t>= m</a:t>
            </a:r>
            <a:r>
              <a:rPr baseline="-25000" lang="en" sz="1600"/>
              <a:t>e</a:t>
            </a:r>
            <a:r>
              <a:rPr lang="en" sz="1600"/>
              <a:t>v</a:t>
            </a:r>
            <a:r>
              <a:rPr baseline="30000" lang="en" sz="1600"/>
              <a:t>2</a:t>
            </a:r>
            <a:r>
              <a:rPr baseline="-25000" lang="en" sz="1600"/>
              <a:t>e </a:t>
            </a:r>
            <a:r>
              <a:rPr lang="en" sz="1600"/>
              <a:t>… v</a:t>
            </a:r>
            <a:r>
              <a:rPr baseline="-25000" lang="en" sz="1600"/>
              <a:t>e</a:t>
            </a:r>
            <a:r>
              <a:rPr lang="en" sz="1600"/>
              <a:t> = v</a:t>
            </a:r>
            <a:r>
              <a:rPr baseline="-25000" lang="en" sz="1600"/>
              <a:t>m</a:t>
            </a:r>
            <a:r>
              <a:rPr lang="en" sz="1600"/>
              <a:t>√m</a:t>
            </a:r>
            <a:r>
              <a:rPr baseline="-25000" lang="en" sz="1600"/>
              <a:t>m</a:t>
            </a:r>
            <a:r>
              <a:rPr lang="en" sz="1600"/>
              <a:t>/m</a:t>
            </a:r>
            <a:r>
              <a:rPr baseline="-25000" lang="en" sz="1600"/>
              <a:t>e</a:t>
            </a:r>
            <a:endParaRPr sz="1600"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4708825" y="2010600"/>
            <a:ext cx="4148700" cy="4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v</a:t>
            </a:r>
            <a:r>
              <a:rPr baseline="-25000" lang="en" sz="1600"/>
              <a:t>e</a:t>
            </a:r>
            <a:r>
              <a:rPr lang="en" sz="1600"/>
              <a:t> = 1.7 x 10</a:t>
            </a:r>
            <a:r>
              <a:rPr baseline="30000" lang="en" sz="1600"/>
              <a:t>12</a:t>
            </a:r>
            <a:r>
              <a:rPr lang="en" sz="1600"/>
              <a:t> v</a:t>
            </a:r>
            <a:r>
              <a:rPr baseline="-25000" lang="en" sz="1600"/>
              <a:t>m</a:t>
            </a:r>
            <a:endParaRPr baseline="-25000" sz="1600"/>
          </a:p>
        </p:txBody>
      </p:sp>
      <p:sp>
        <p:nvSpPr>
          <p:cNvPr id="142" name="Google Shape;142;p20"/>
          <p:cNvSpPr txBox="1"/>
          <p:nvPr>
            <p:ph idx="1" type="body"/>
          </p:nvPr>
        </p:nvSpPr>
        <p:spPr>
          <a:xfrm>
            <a:off x="3530100" y="3578775"/>
            <a:ext cx="5327100" cy="10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This means the electron would be traveling 1 TRILLION times faster than the flying mosquito. </a:t>
            </a:r>
            <a:br>
              <a:rPr lang="en" sz="1600"/>
            </a:br>
            <a:r>
              <a:rPr lang="en" sz="1600"/>
              <a:t>That’s fast!</a:t>
            </a:r>
            <a:endParaRPr baseline="-25000"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311700" y="555600"/>
            <a:ext cx="3510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Energy Comparisons</a:t>
            </a:r>
            <a:endParaRPr/>
          </a:p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>
            <a:off x="311700" y="1389600"/>
            <a:ext cx="2720400" cy="4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1 GeV = PE of grain of sand sitting on a piece of paper</a:t>
            </a:r>
            <a:endParaRPr sz="1600"/>
          </a:p>
        </p:txBody>
      </p:sp>
      <p:sp>
        <p:nvSpPr>
          <p:cNvPr id="149" name="Google Shape;149;p21"/>
          <p:cNvSpPr txBox="1"/>
          <p:nvPr>
            <p:ph idx="1" type="body"/>
          </p:nvPr>
        </p:nvSpPr>
        <p:spPr>
          <a:xfrm>
            <a:off x="311700" y="2010600"/>
            <a:ext cx="32184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How does this compare to a small particle … say an electron?</a:t>
            </a:r>
            <a:endParaRPr sz="1600"/>
          </a:p>
        </p:txBody>
      </p:sp>
      <p:sp>
        <p:nvSpPr>
          <p:cNvPr id="150" name="Google Shape;150;p21"/>
          <p:cNvSpPr txBox="1"/>
          <p:nvPr>
            <p:ph idx="1" type="body"/>
          </p:nvPr>
        </p:nvSpPr>
        <p:spPr>
          <a:xfrm>
            <a:off x="311700" y="2766300"/>
            <a:ext cx="2936700" cy="10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</a:t>
            </a:r>
            <a:r>
              <a:rPr lang="en" sz="1600"/>
              <a:t>ass</a:t>
            </a:r>
            <a:r>
              <a:rPr baseline="-25000" lang="en" sz="1600"/>
              <a:t>sand grain</a:t>
            </a:r>
            <a:r>
              <a:rPr lang="en" sz="1600"/>
              <a:t> = 6.7 x 10</a:t>
            </a:r>
            <a:r>
              <a:rPr baseline="30000" lang="en" sz="1600"/>
              <a:t>-7</a:t>
            </a:r>
            <a:r>
              <a:rPr lang="en" sz="1600"/>
              <a:t> kg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mass</a:t>
            </a:r>
            <a:r>
              <a:rPr baseline="-25000" lang="en" sz="1600"/>
              <a:t>electron</a:t>
            </a:r>
            <a:r>
              <a:rPr lang="en" sz="1600"/>
              <a:t> = 9.1 x 10</a:t>
            </a:r>
            <a:r>
              <a:rPr baseline="30000" lang="en" sz="1600"/>
              <a:t>-31</a:t>
            </a:r>
            <a:r>
              <a:rPr lang="en" sz="1600"/>
              <a:t> kg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h</a:t>
            </a:r>
            <a:r>
              <a:rPr lang="en" sz="1600"/>
              <a:t>eight</a:t>
            </a:r>
            <a:r>
              <a:rPr baseline="-25000" lang="en" sz="1600"/>
              <a:t>sand grain</a:t>
            </a:r>
            <a:r>
              <a:rPr lang="en" sz="1600"/>
              <a:t> = 1 x 10</a:t>
            </a:r>
            <a:r>
              <a:rPr baseline="30000" lang="en" sz="1600"/>
              <a:t>-4</a:t>
            </a:r>
            <a:r>
              <a:rPr lang="en" sz="1600"/>
              <a:t> m</a:t>
            </a:r>
            <a:endParaRPr sz="1600"/>
          </a:p>
        </p:txBody>
      </p:sp>
      <p:sp>
        <p:nvSpPr>
          <p:cNvPr id="151" name="Google Shape;151;p21"/>
          <p:cNvSpPr txBox="1"/>
          <p:nvPr>
            <p:ph idx="1" type="body"/>
          </p:nvPr>
        </p:nvSpPr>
        <p:spPr>
          <a:xfrm>
            <a:off x="4708825" y="1311300"/>
            <a:ext cx="4148700" cy="4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m</a:t>
            </a:r>
            <a:r>
              <a:rPr baseline="-25000" lang="en" sz="1600"/>
              <a:t>s</a:t>
            </a:r>
            <a:r>
              <a:rPr lang="en" sz="1600"/>
              <a:t>h</a:t>
            </a:r>
            <a:r>
              <a:rPr baseline="-25000" lang="en" sz="1600"/>
              <a:t>s</a:t>
            </a:r>
            <a:r>
              <a:rPr lang="en" sz="1600"/>
              <a:t> = m</a:t>
            </a:r>
            <a:r>
              <a:rPr baseline="-25000" lang="en" sz="1600"/>
              <a:t>e</a:t>
            </a:r>
            <a:r>
              <a:rPr lang="en" sz="1600"/>
              <a:t>h</a:t>
            </a:r>
            <a:r>
              <a:rPr baseline="-25000" lang="en" sz="1600"/>
              <a:t>e</a:t>
            </a:r>
            <a:r>
              <a:rPr lang="en" sz="1600"/>
              <a:t> … h</a:t>
            </a:r>
            <a:r>
              <a:rPr baseline="-25000" lang="en" sz="1600"/>
              <a:t>e</a:t>
            </a:r>
            <a:r>
              <a:rPr lang="en" sz="1600"/>
              <a:t> = h</a:t>
            </a:r>
            <a:r>
              <a:rPr baseline="-25000" lang="en" sz="1600"/>
              <a:t>s</a:t>
            </a:r>
            <a:r>
              <a:rPr lang="en" sz="1600"/>
              <a:t>(m</a:t>
            </a:r>
            <a:r>
              <a:rPr baseline="-25000" lang="en" sz="1600"/>
              <a:t>s</a:t>
            </a:r>
            <a:r>
              <a:rPr lang="en" sz="1600"/>
              <a:t>/m</a:t>
            </a:r>
            <a:r>
              <a:rPr baseline="-25000" lang="en" sz="1600"/>
              <a:t>e</a:t>
            </a:r>
            <a:r>
              <a:rPr lang="en" sz="1600"/>
              <a:t>)</a:t>
            </a:r>
            <a:endParaRPr sz="1600"/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4708825" y="2010600"/>
            <a:ext cx="4148700" cy="4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h</a:t>
            </a:r>
            <a:r>
              <a:rPr baseline="-25000" lang="en" sz="1600"/>
              <a:t>e</a:t>
            </a:r>
            <a:r>
              <a:rPr lang="en" sz="1600"/>
              <a:t> = 7.4 x 10</a:t>
            </a:r>
            <a:r>
              <a:rPr baseline="30000" lang="en" sz="1600"/>
              <a:t>19</a:t>
            </a:r>
            <a:r>
              <a:rPr lang="en" sz="1600"/>
              <a:t> m</a:t>
            </a:r>
            <a:endParaRPr sz="1600"/>
          </a:p>
        </p:txBody>
      </p:sp>
      <p:sp>
        <p:nvSpPr>
          <p:cNvPr id="153" name="Google Shape;153;p21"/>
          <p:cNvSpPr txBox="1"/>
          <p:nvPr>
            <p:ph idx="1" type="body"/>
          </p:nvPr>
        </p:nvSpPr>
        <p:spPr>
          <a:xfrm>
            <a:off x="3898225" y="3567950"/>
            <a:ext cx="4959300" cy="10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This means the electron would be moved to a location that is a MILLION times farther than Voyager I (the farthest man-made object from Earth).</a:t>
            </a:r>
            <a:br>
              <a:rPr lang="en" sz="1600"/>
            </a:br>
            <a:r>
              <a:rPr lang="en" sz="1600"/>
              <a:t>That’s far!</a:t>
            </a:r>
            <a:endParaRPr sz="1600"/>
          </a:p>
        </p:txBody>
      </p:sp>
      <p:sp>
        <p:nvSpPr>
          <p:cNvPr id="154" name="Google Shape;154;p21"/>
          <p:cNvSpPr txBox="1"/>
          <p:nvPr>
            <p:ph idx="1" type="body"/>
          </p:nvPr>
        </p:nvSpPr>
        <p:spPr>
          <a:xfrm>
            <a:off x="4708825" y="2496900"/>
            <a:ext cx="4148700" cy="4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d</a:t>
            </a:r>
            <a:r>
              <a:rPr baseline="-25000" lang="en" sz="1600"/>
              <a:t>Voyager I</a:t>
            </a:r>
            <a:r>
              <a:rPr lang="en" sz="1600"/>
              <a:t> = 1.9 x 10</a:t>
            </a:r>
            <a:r>
              <a:rPr baseline="30000" lang="en" sz="1600"/>
              <a:t>13 </a:t>
            </a:r>
            <a:r>
              <a:rPr lang="en" sz="1600"/>
              <a:t>m</a:t>
            </a:r>
            <a:endParaRPr sz="1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